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7" r:id="rId2"/>
    <p:sldId id="270" r:id="rId3"/>
    <p:sldId id="271" r:id="rId4"/>
    <p:sldId id="27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3" autoAdjust="0"/>
    <p:restoredTop sz="91232" autoAdjust="0"/>
  </p:normalViewPr>
  <p:slideViewPr>
    <p:cSldViewPr snapToGrid="0">
      <p:cViewPr varScale="1">
        <p:scale>
          <a:sx n="103" d="100"/>
          <a:sy n="103" d="100"/>
        </p:scale>
        <p:origin x="1278" y="10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CD80A-5E31-4A26-8263-E493C9B485C6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EF824-7606-4209-8036-DBB81ABAF8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55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EF824-7606-4209-8036-DBB81ABAF83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6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9981-0795-413B-B398-FB597BD88C9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01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69981-0795-413B-B398-FB597BD88C9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6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13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12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68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34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07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58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38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18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66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29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61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FB3C-86E8-461D-A870-F0A99000ED77}" type="datetimeFigureOut">
              <a:rPr kumimoji="1" lang="ja-JP" altLang="en-US" smtClean="0"/>
              <a:t>2024/3/3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127B2-8D76-4445-BBFA-2239FAD87B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92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D71E4B-5A5B-3A40-2826-5C44A150E771}"/>
              </a:ext>
            </a:extLst>
          </p:cNvPr>
          <p:cNvSpPr txBox="1"/>
          <p:nvPr/>
        </p:nvSpPr>
        <p:spPr>
          <a:xfrm>
            <a:off x="479878" y="1424620"/>
            <a:ext cx="2852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ランチセット　</a:t>
            </a:r>
            <a:r>
              <a:rPr lang="en-US" altLang="ja-JP" sz="12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Todays  Lunch Set 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2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品　￥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2,600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171D9F-7CE0-BB3D-5A08-02C197050EFF}"/>
              </a:ext>
            </a:extLst>
          </p:cNvPr>
          <p:cNvSpPr txBox="1"/>
          <p:nvPr/>
        </p:nvSpPr>
        <p:spPr>
          <a:xfrm>
            <a:off x="479878" y="2189370"/>
            <a:ext cx="352526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～ブッフェコーナーにて～</a:t>
            </a:r>
            <a:endParaRPr lang="en-US" altLang="ja-JP" sz="1000" u="sng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旬野菜を楽しめるサラダバー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スープ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コーヒー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紅茶</a:t>
            </a:r>
          </a:p>
          <a:p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help yourself with Salad, Petit Soup, Coffee, Tea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メインディッシュ </a:t>
            </a:r>
            <a:r>
              <a:rPr lang="en-US" altLang="ja-JP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Main Dishes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下記より一つお選びください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choose one from the following.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肉料理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Meat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牛ハラミのポワレ　レホールグレイビーソース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魚料理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Fish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桜鯛のヴァプール　春のナージュ仕立て</a:t>
            </a: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5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パスタ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Pasta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牛蒡のクリームソーススパゲッティ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東京和牛のブレザオラを添えて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リゾット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Risotto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筍と桜海老のリゾット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ステーキ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Steak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（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+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￥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2,400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）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ブイヤベース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Bouillabaisse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（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+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￥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900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）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本日のデザート　￥</a:t>
            </a:r>
            <a:r>
              <a:rPr lang="en-US" altLang="ja-JP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500</a:t>
            </a:r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～</a:t>
            </a:r>
            <a:r>
              <a:rPr lang="en-US" altLang="ja-JP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※</a:t>
            </a:r>
            <a:r>
              <a:rPr lang="ja-JP" altLang="en-US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追加料金にて承ります</a:t>
            </a:r>
            <a:endParaRPr lang="en-US" altLang="ja-JP" sz="8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B21A57-7A86-4D1A-AEE3-10BEFFC0DA98}"/>
              </a:ext>
            </a:extLst>
          </p:cNvPr>
          <p:cNvSpPr txBox="1"/>
          <p:nvPr/>
        </p:nvSpPr>
        <p:spPr>
          <a:xfrm>
            <a:off x="479878" y="6504248"/>
            <a:ext cx="8460097" cy="2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55" dirty="0">
                <a:latin typeface="游明朝" panose="02020400000000000000" pitchFamily="18" charset="-128"/>
                <a:ea typeface="游明朝" panose="02020400000000000000" pitchFamily="18" charset="-128"/>
              </a:rPr>
              <a:t>仕入れ状況により料理内容が変更になる場合がございます。</a:t>
            </a:r>
            <a:r>
              <a:rPr kumimoji="1" lang="en-US" altLang="ja-JP" sz="855" dirty="0">
                <a:latin typeface="游明朝" panose="02020400000000000000" pitchFamily="18" charset="-128"/>
                <a:ea typeface="游明朝" panose="02020400000000000000" pitchFamily="18" charset="-128"/>
              </a:rPr>
              <a:t>This menu is subject to change depending on the purchasing situation on the day.</a:t>
            </a:r>
            <a:endParaRPr kumimoji="1" lang="ja-JP" altLang="en-US" sz="855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8DA7F3-2367-1047-E61D-70ACCF2FE8FD}"/>
              </a:ext>
            </a:extLst>
          </p:cNvPr>
          <p:cNvSpPr txBox="1"/>
          <p:nvPr/>
        </p:nvSpPr>
        <p:spPr>
          <a:xfrm>
            <a:off x="5138859" y="2189370"/>
            <a:ext cx="35252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0997">
              <a:defRPr/>
            </a:pPr>
            <a:r>
              <a:rPr lang="ja-JP" altLang="en-US" sz="1000" u="sng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～ブッフェコーナーにて～</a:t>
            </a:r>
            <a:endParaRPr lang="en-US" altLang="ja-JP" sz="1000" u="sng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旬野菜を楽しめるサラダバー</a:t>
            </a:r>
            <a:r>
              <a:rPr lang="en-US" altLang="ja-JP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スープ</a:t>
            </a:r>
            <a:r>
              <a:rPr lang="en-US" altLang="ja-JP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コーヒー</a:t>
            </a:r>
            <a:r>
              <a:rPr lang="en-US" altLang="ja-JP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紅茶</a:t>
            </a:r>
          </a:p>
          <a:p>
            <a:pPr defTabSz="390997">
              <a:defRPr/>
            </a:pPr>
            <a:r>
              <a:rPr lang="en-US" altLang="ja-JP" sz="1000" dirty="0">
                <a:solidFill>
                  <a:prstClr val="black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help yourself with Salad, Petit Soup, Coffee, Tea</a:t>
            </a:r>
          </a:p>
          <a:p>
            <a:pPr defTabSz="390997">
              <a:defRPr/>
            </a:pPr>
            <a:endParaRPr lang="en-US" altLang="ja-JP" sz="1000" dirty="0">
              <a:solidFill>
                <a:prstClr val="black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defTabSz="390997">
              <a:defRPr/>
            </a:pPr>
            <a:endParaRPr lang="en-US" altLang="ja-JP" sz="1000" dirty="0">
              <a:solidFill>
                <a:prstClr val="black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defTabSz="390997">
              <a:defRPr/>
            </a:pPr>
            <a:r>
              <a:rPr lang="en-US" altLang="ja-JP" sz="1000" dirty="0">
                <a:solidFill>
                  <a:prstClr val="black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</a:t>
            </a:r>
            <a:r>
              <a:rPr lang="ja-JP" altLang="en-US" sz="1000" u="sng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ハーフパスタ </a:t>
            </a:r>
            <a:r>
              <a:rPr lang="en-US" altLang="ja-JP" sz="1000" u="sng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Half Pasta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牛蒡のクリームソーススパゲッティ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東京和牛のブレザオラを添えて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u="sng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メインディッシュ </a:t>
            </a:r>
            <a:r>
              <a:rPr lang="en-US" altLang="ja-JP" sz="1000" u="sng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Main Dishes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下記より一つお選びください</a:t>
            </a: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en-US" altLang="ja-JP" sz="1000" dirty="0">
                <a:solidFill>
                  <a:prstClr val="black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choose one from the following.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　</a:t>
            </a:r>
            <a:endParaRPr lang="en-US" altLang="ja-JP" sz="1000" dirty="0">
              <a:solidFill>
                <a:prstClr val="black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牛ハラミのポワレ　レホールグレイビーソース</a:t>
            </a: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5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8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又は</a:t>
            </a:r>
            <a:endParaRPr lang="en-US" altLang="ja-JP" sz="8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5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桜鯛のヴァプール　春のナージュ仕立て</a:t>
            </a: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本日のデザート　￥</a:t>
            </a:r>
            <a:r>
              <a:rPr lang="en-US" altLang="ja-JP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500</a:t>
            </a:r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～</a:t>
            </a:r>
            <a:r>
              <a:rPr lang="en-US" altLang="ja-JP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※</a:t>
            </a:r>
            <a:r>
              <a:rPr lang="ja-JP" altLang="en-US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追加料金にて承ります</a:t>
            </a:r>
            <a:endParaRPr lang="en-US" altLang="ja-JP" sz="8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9D9E1B-6EBE-30E9-8ACB-AEA13177CE01}"/>
              </a:ext>
            </a:extLst>
          </p:cNvPr>
          <p:cNvSpPr txBox="1"/>
          <p:nvPr/>
        </p:nvSpPr>
        <p:spPr>
          <a:xfrm>
            <a:off x="3050538" y="224292"/>
            <a:ext cx="285242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r>
              <a:rPr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４月　</a:t>
            </a:r>
            <a:r>
              <a:rPr lang="en-US" altLang="ja-JP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LUNCH</a:t>
            </a:r>
            <a:r>
              <a:rPr lang="ja-JP" altLang="en-US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</a:t>
            </a:r>
            <a:r>
              <a:rPr lang="en-US" altLang="ja-JP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Weekday</a:t>
            </a:r>
          </a:p>
          <a:p>
            <a:pPr algn="ctr"/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ランチメニュー　平日</a:t>
            </a:r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27E2EE-F003-203D-A38D-7BEFE3CF1A59}"/>
              </a:ext>
            </a:extLst>
          </p:cNvPr>
          <p:cNvSpPr txBox="1"/>
          <p:nvPr/>
        </p:nvSpPr>
        <p:spPr>
          <a:xfrm>
            <a:off x="5138859" y="1396239"/>
            <a:ext cx="32056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シェフランチセット　</a:t>
            </a:r>
            <a:r>
              <a:rPr lang="en-US" altLang="ja-JP" sz="12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Chef’s Lunch Set</a:t>
            </a:r>
            <a:r>
              <a:rPr lang="ja-JP" altLang="en-US" sz="12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　 </a:t>
            </a:r>
            <a:endParaRPr lang="en-US" altLang="ja-JP" sz="12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3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品　￥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3,200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3E2FD7E-F26C-3242-166C-152AC9D4470B}"/>
              </a:ext>
            </a:extLst>
          </p:cNvPr>
          <p:cNvCxnSpPr>
            <a:cxnSpLocks/>
          </p:cNvCxnSpPr>
          <p:nvPr/>
        </p:nvCxnSpPr>
        <p:spPr>
          <a:xfrm>
            <a:off x="520358" y="2040173"/>
            <a:ext cx="3269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7F71226-1F26-3D51-3245-086E87FA946E}"/>
              </a:ext>
            </a:extLst>
          </p:cNvPr>
          <p:cNvCxnSpPr>
            <a:cxnSpLocks/>
          </p:cNvCxnSpPr>
          <p:nvPr/>
        </p:nvCxnSpPr>
        <p:spPr>
          <a:xfrm>
            <a:off x="5138859" y="2015632"/>
            <a:ext cx="3269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13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3895A1B-2E7F-FEBA-0281-828B5275D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62" y="214709"/>
            <a:ext cx="2286913" cy="1525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421A90-FD07-3FA7-EBAD-C5355DF6C2EC}"/>
              </a:ext>
            </a:extLst>
          </p:cNvPr>
          <p:cNvSpPr txBox="1"/>
          <p:nvPr/>
        </p:nvSpPr>
        <p:spPr>
          <a:xfrm>
            <a:off x="197351" y="652537"/>
            <a:ext cx="3784706" cy="27407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8203" tIns="39101" rIns="78203" bIns="391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アミューズ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Amuse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本日のスモーク料理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5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前菜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Appetizer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前菜</a:t>
            </a:r>
            <a:r>
              <a:rPr lang="en-US" altLang="ja-JP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9</a:t>
            </a:r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種盛り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スープ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Soup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空豆のクリームスープ　桜海老のチーズガレットを添えて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14041" indent="-114041"/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魚料理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Fish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金目鯛のヴァプール　ソースデルブ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14041" indent="-114041"/>
            <a:endParaRPr lang="en-US" altLang="ja-JP" sz="500" u="sng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肉料理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Meat</a:t>
            </a: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東京和牛のグリエ　赤ワインソース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デザート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Dessert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桜のムース～春の訪れ～</a:t>
            </a:r>
            <a:endParaRPr lang="en-US" altLang="ja-JP" sz="500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コーヒー又は紅茶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Coffee or Tea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63F41C-5663-9F5F-5AE4-24E77154E0C5}"/>
              </a:ext>
            </a:extLst>
          </p:cNvPr>
          <p:cNvSpPr txBox="1"/>
          <p:nvPr/>
        </p:nvSpPr>
        <p:spPr>
          <a:xfrm>
            <a:off x="197351" y="4117258"/>
            <a:ext cx="3602953" cy="31142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8203" tIns="39101" rIns="78203" bIns="391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前菜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Appetizer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ホワイトアスパラガスと群馬県産生ハム“はもんみなかみ”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スープ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Soup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新玉ねぎのクリームスープ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5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魚料理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Fish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イトヨリのヴァプール　ソースデルブ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5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肉料理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Meat</a:t>
            </a: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鴨胸肉のロースト　シェリービネガーと蜂蜜のソース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5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デザート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Dessert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桜のムース～春の訪れ～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コーヒー又は紅茶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Coffee or Tea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2E608B-2E1D-4E2D-B4D7-6D0DFD904181}"/>
              </a:ext>
            </a:extLst>
          </p:cNvPr>
          <p:cNvSpPr txBox="1"/>
          <p:nvPr/>
        </p:nvSpPr>
        <p:spPr>
          <a:xfrm>
            <a:off x="197351" y="3578648"/>
            <a:ext cx="28524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ランチコース</a:t>
            </a:r>
            <a:r>
              <a:rPr lang="en-US" altLang="ja-JP" sz="12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</a:t>
            </a:r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Lunch Course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￥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4,800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DEF49C-3A9E-9D11-846D-0DCD6779D009}"/>
              </a:ext>
            </a:extLst>
          </p:cNvPr>
          <p:cNvSpPr txBox="1"/>
          <p:nvPr/>
        </p:nvSpPr>
        <p:spPr>
          <a:xfrm>
            <a:off x="139477" y="182238"/>
            <a:ext cx="35181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シェフランチコース</a:t>
            </a:r>
            <a:r>
              <a:rPr lang="en-US" altLang="ja-JP" sz="12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</a:t>
            </a:r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Chef’s  Lunch Course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￥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7,500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　　　　</a:t>
            </a:r>
            <a:r>
              <a:rPr lang="en-US" altLang="ja-JP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※</a:t>
            </a:r>
            <a:r>
              <a:rPr lang="ja-JP" altLang="en-US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前日正午までにお申し込みください</a:t>
            </a:r>
            <a:endParaRPr lang="en-US" altLang="ja-JP" sz="8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D1A213E-3461-9F65-B41B-88ABCECBADD4}"/>
              </a:ext>
            </a:extLst>
          </p:cNvPr>
          <p:cNvCxnSpPr>
            <a:cxnSpLocks/>
          </p:cNvCxnSpPr>
          <p:nvPr/>
        </p:nvCxnSpPr>
        <p:spPr>
          <a:xfrm>
            <a:off x="248508" y="4117258"/>
            <a:ext cx="3269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A820732-9937-0A8B-38A2-883F77D4033F}"/>
              </a:ext>
            </a:extLst>
          </p:cNvPr>
          <p:cNvCxnSpPr>
            <a:cxnSpLocks/>
          </p:cNvCxnSpPr>
          <p:nvPr/>
        </p:nvCxnSpPr>
        <p:spPr>
          <a:xfrm>
            <a:off x="248508" y="652537"/>
            <a:ext cx="3269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A59E0A-4F09-73CE-B814-2B269817D200}"/>
              </a:ext>
            </a:extLst>
          </p:cNvPr>
          <p:cNvSpPr txBox="1"/>
          <p:nvPr/>
        </p:nvSpPr>
        <p:spPr>
          <a:xfrm>
            <a:off x="4437792" y="1679159"/>
            <a:ext cx="34033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季節のデザートランチセット</a:t>
            </a:r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 “いちごのパフェ”</a:t>
            </a:r>
            <a:endParaRPr lang="en-US" altLang="ja-JP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3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品　￥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4,500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　　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r>
              <a:rPr lang="en-US" altLang="ja-JP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※3</a:t>
            </a:r>
            <a:r>
              <a:rPr lang="ja-JP" altLang="en-US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日前までにお申し込みください</a:t>
            </a:r>
            <a:endParaRPr lang="en-US" altLang="ja-JP" sz="8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5A7265-EE3A-C908-8DC1-ED1C17C9CE75}"/>
              </a:ext>
            </a:extLst>
          </p:cNvPr>
          <p:cNvSpPr txBox="1"/>
          <p:nvPr/>
        </p:nvSpPr>
        <p:spPr>
          <a:xfrm>
            <a:off x="4437792" y="2477513"/>
            <a:ext cx="44577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～ブッフェコーナーにて～</a:t>
            </a:r>
            <a:endParaRPr lang="en-US" altLang="ja-JP" sz="1000" u="sng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旬野菜を楽しめるサラダバー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スープ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コーヒー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紅茶</a:t>
            </a:r>
          </a:p>
          <a:p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help yourself with Salad, Petit Soup, Coffee, Tea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メインディッシュ </a:t>
            </a:r>
            <a:r>
              <a:rPr lang="en-US" altLang="ja-JP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Main Dishes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下記より一つお選びください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choose one from the following.</a:t>
            </a:r>
          </a:p>
          <a:p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肉料理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Meat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牛ハラミのポワレ　レホールグレイビーソース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魚料理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Fish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桜鯛のヴァプール　春のナージュ仕立て</a:t>
            </a: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5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パスタ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Pasta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牛蒡のクリームソーススパゲッティ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東京和牛のブレザオラを添えて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リゾット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Risotto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筍と桜海老のリゾット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パティシエ特製“いちごのパフェ”　</a:t>
            </a:r>
            <a:r>
              <a:rPr lang="en-US" altLang="ja-JP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Dessert</a:t>
            </a:r>
            <a:endParaRPr lang="en-US" altLang="ja-JP" sz="1000" b="1" u="sng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あみちゃんファーム いちごのパフェ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～白ワインゼリー　チョコパウンド　ヨーグルトムース　バニラアイス～</a:t>
            </a:r>
          </a:p>
          <a:p>
            <a:endParaRPr lang="ja-JP" altLang="en-US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C1DA0F1-0648-BA6B-1A52-D18522BBBFEC}"/>
              </a:ext>
            </a:extLst>
          </p:cNvPr>
          <p:cNvCxnSpPr>
            <a:cxnSpLocks/>
          </p:cNvCxnSpPr>
          <p:nvPr/>
        </p:nvCxnSpPr>
        <p:spPr>
          <a:xfrm>
            <a:off x="4504896" y="2377937"/>
            <a:ext cx="3269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91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D71E4B-5A5B-3A40-2826-5C44A150E771}"/>
              </a:ext>
            </a:extLst>
          </p:cNvPr>
          <p:cNvSpPr txBox="1"/>
          <p:nvPr/>
        </p:nvSpPr>
        <p:spPr>
          <a:xfrm>
            <a:off x="479878" y="1424620"/>
            <a:ext cx="2852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ランチセット　</a:t>
            </a:r>
            <a:r>
              <a:rPr lang="en-US" altLang="ja-JP" sz="12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Todays  Lunch Set 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3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品　￥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3,600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171D9F-7CE0-BB3D-5A08-02C197050EFF}"/>
              </a:ext>
            </a:extLst>
          </p:cNvPr>
          <p:cNvSpPr txBox="1"/>
          <p:nvPr/>
        </p:nvSpPr>
        <p:spPr>
          <a:xfrm>
            <a:off x="479878" y="2189370"/>
            <a:ext cx="352526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～ブッフェコーナーにて～</a:t>
            </a:r>
            <a:endParaRPr lang="en-US" altLang="ja-JP" sz="1000" u="sng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旬野菜を楽しめるサラダバー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スープ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コーヒー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紅茶</a:t>
            </a:r>
          </a:p>
          <a:p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help yourself with Salad, Petit Soup, Coffee, Tea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メインディッシュ </a:t>
            </a:r>
            <a:r>
              <a:rPr lang="en-US" altLang="ja-JP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Main Dishes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下記より一つお選びください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choose one from the following.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肉料理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Meat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牛ハラミのポワレ　レホールグレイビーソース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魚料理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Fish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桜鯛のヴァプール　春のナージュ仕立て</a:t>
            </a: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5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パスタ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Pasta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牛蒡のクリームソーススパゲッティ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東京和牛のブレザオラを添えて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リゾット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Risotto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筍と桜海老のリゾット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ステーキ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Steak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（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+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￥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2,200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）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ブイヤベース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Bouillabaisse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（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+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￥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600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）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ja-JP" altLang="en-US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本日のデザート </a:t>
            </a:r>
            <a:r>
              <a:rPr lang="en-US" altLang="ja-JP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Today’s Dessert</a:t>
            </a:r>
            <a:r>
              <a:rPr lang="ja-JP" altLang="en-US" sz="10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endParaRPr lang="en-US" altLang="ja-JP" sz="10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B21A57-7A86-4D1A-AEE3-10BEFFC0DA98}"/>
              </a:ext>
            </a:extLst>
          </p:cNvPr>
          <p:cNvSpPr txBox="1"/>
          <p:nvPr/>
        </p:nvSpPr>
        <p:spPr>
          <a:xfrm>
            <a:off x="479878" y="6504248"/>
            <a:ext cx="8460097" cy="2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55" dirty="0">
                <a:latin typeface="游明朝" panose="02020400000000000000" pitchFamily="18" charset="-128"/>
                <a:ea typeface="游明朝" panose="02020400000000000000" pitchFamily="18" charset="-128"/>
              </a:rPr>
              <a:t>仕入れ状況により料理内容が変更になる場合がございます。</a:t>
            </a:r>
            <a:r>
              <a:rPr kumimoji="1" lang="en-US" altLang="ja-JP" sz="855" dirty="0">
                <a:latin typeface="游明朝" panose="02020400000000000000" pitchFamily="18" charset="-128"/>
                <a:ea typeface="游明朝" panose="02020400000000000000" pitchFamily="18" charset="-128"/>
              </a:rPr>
              <a:t>This menu is subject to change depending on the purchasing situation on the day.</a:t>
            </a:r>
            <a:endParaRPr kumimoji="1" lang="ja-JP" altLang="en-US" sz="855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8DA7F3-2367-1047-E61D-70ACCF2FE8FD}"/>
              </a:ext>
            </a:extLst>
          </p:cNvPr>
          <p:cNvSpPr txBox="1"/>
          <p:nvPr/>
        </p:nvSpPr>
        <p:spPr>
          <a:xfrm>
            <a:off x="5138859" y="2189370"/>
            <a:ext cx="352526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0997">
              <a:defRPr/>
            </a:pPr>
            <a:r>
              <a:rPr lang="ja-JP" altLang="en-US" sz="1000" u="sng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～ブッフェコーナーにて～</a:t>
            </a:r>
            <a:endParaRPr lang="en-US" altLang="ja-JP" sz="1000" u="sng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旬野菜を楽しめるサラダバー</a:t>
            </a:r>
            <a:r>
              <a:rPr lang="en-US" altLang="ja-JP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スープ</a:t>
            </a:r>
            <a:r>
              <a:rPr lang="en-US" altLang="ja-JP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コーヒー</a:t>
            </a:r>
            <a:r>
              <a:rPr lang="en-US" altLang="ja-JP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紅茶</a:t>
            </a:r>
          </a:p>
          <a:p>
            <a:pPr defTabSz="390997">
              <a:defRPr/>
            </a:pPr>
            <a:r>
              <a:rPr lang="en-US" altLang="ja-JP" sz="1000" dirty="0">
                <a:solidFill>
                  <a:prstClr val="black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help yourself with Salad, Petit Soup, Coffee, Tea</a:t>
            </a:r>
          </a:p>
          <a:p>
            <a:pPr defTabSz="390997">
              <a:defRPr/>
            </a:pPr>
            <a:endParaRPr lang="en-US" altLang="ja-JP" sz="1000" dirty="0">
              <a:solidFill>
                <a:prstClr val="black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defTabSz="390997">
              <a:defRPr/>
            </a:pPr>
            <a:endParaRPr lang="en-US" altLang="ja-JP" sz="1000" dirty="0">
              <a:solidFill>
                <a:prstClr val="black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defTabSz="390997">
              <a:defRPr/>
            </a:pPr>
            <a:r>
              <a:rPr lang="en-US" altLang="ja-JP" sz="1000" dirty="0">
                <a:solidFill>
                  <a:prstClr val="black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</a:t>
            </a:r>
            <a:r>
              <a:rPr lang="ja-JP" altLang="en-US" sz="1000" u="sng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ハーフパスタ </a:t>
            </a:r>
            <a:r>
              <a:rPr lang="en-US" altLang="ja-JP" sz="1000" u="sng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Half Pasta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牛蒡のクリームソーススパゲッティ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東京和牛のブレザオラを添えて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u="sng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メインディッシュ </a:t>
            </a:r>
            <a:r>
              <a:rPr lang="en-US" altLang="ja-JP" sz="1000" u="sng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Main Dishes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下記より一つお選びください</a:t>
            </a: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en-US" altLang="ja-JP" sz="1000" dirty="0">
                <a:solidFill>
                  <a:prstClr val="black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choose one from the following.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　</a:t>
            </a:r>
            <a:endParaRPr lang="en-US" altLang="ja-JP" sz="1000" dirty="0">
              <a:solidFill>
                <a:prstClr val="black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牛ハラミのポワレ　レホールグレイビーソース</a:t>
            </a: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5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8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又は</a:t>
            </a:r>
            <a:endParaRPr lang="en-US" altLang="ja-JP" sz="8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5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桜鯛のヴァプール　春のナージュ仕立て</a:t>
            </a: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 　</a:t>
            </a: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1000" dirty="0">
              <a:solidFill>
                <a:prstClr val="black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pPr>
              <a:defRPr/>
            </a:pPr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本日のデザート </a:t>
            </a:r>
            <a:r>
              <a:rPr lang="en-US" altLang="ja-JP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Today’s Dessert</a:t>
            </a:r>
            <a:endParaRPr lang="en-US" altLang="ja-JP" sz="1000" u="sng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9D9E1B-6EBE-30E9-8ACB-AEA13177CE01}"/>
              </a:ext>
            </a:extLst>
          </p:cNvPr>
          <p:cNvSpPr txBox="1"/>
          <p:nvPr/>
        </p:nvSpPr>
        <p:spPr>
          <a:xfrm>
            <a:off x="3050538" y="224292"/>
            <a:ext cx="285242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r>
              <a:rPr lang="ja-JP" altLang="en-US" dirty="0">
                <a:latin typeface="游明朝" panose="02020400000000000000" pitchFamily="18" charset="-128"/>
                <a:ea typeface="游明朝" panose="02020400000000000000" pitchFamily="18" charset="-128"/>
              </a:rPr>
              <a:t>４月　</a:t>
            </a:r>
            <a:r>
              <a:rPr lang="en-US" altLang="ja-JP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LUNCH</a:t>
            </a:r>
            <a:r>
              <a:rPr lang="ja-JP" altLang="en-US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</a:t>
            </a:r>
            <a:r>
              <a:rPr lang="en-US" altLang="ja-JP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Weekend</a:t>
            </a:r>
          </a:p>
          <a:p>
            <a:pPr algn="ctr"/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ランチメニュー　休日</a:t>
            </a:r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/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27E2EE-F003-203D-A38D-7BEFE3CF1A59}"/>
              </a:ext>
            </a:extLst>
          </p:cNvPr>
          <p:cNvSpPr txBox="1"/>
          <p:nvPr/>
        </p:nvSpPr>
        <p:spPr>
          <a:xfrm>
            <a:off x="5138859" y="1396239"/>
            <a:ext cx="32056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シェフランチセット　</a:t>
            </a:r>
            <a:r>
              <a:rPr lang="en-US" altLang="ja-JP" sz="12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Chef’s Lunch Set</a:t>
            </a:r>
            <a:r>
              <a:rPr lang="ja-JP" altLang="en-US" sz="12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　 </a:t>
            </a:r>
            <a:endParaRPr lang="en-US" altLang="ja-JP" sz="12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4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品　￥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4,100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3E2FD7E-F26C-3242-166C-152AC9D4470B}"/>
              </a:ext>
            </a:extLst>
          </p:cNvPr>
          <p:cNvCxnSpPr>
            <a:cxnSpLocks/>
          </p:cNvCxnSpPr>
          <p:nvPr/>
        </p:nvCxnSpPr>
        <p:spPr>
          <a:xfrm>
            <a:off x="520358" y="2040173"/>
            <a:ext cx="3269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7F71226-1F26-3D51-3245-086E87FA946E}"/>
              </a:ext>
            </a:extLst>
          </p:cNvPr>
          <p:cNvCxnSpPr>
            <a:cxnSpLocks/>
          </p:cNvCxnSpPr>
          <p:nvPr/>
        </p:nvCxnSpPr>
        <p:spPr>
          <a:xfrm>
            <a:off x="5138859" y="2015632"/>
            <a:ext cx="3269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5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3895A1B-2E7F-FEBA-0281-828B5275D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62" y="214709"/>
            <a:ext cx="2286913" cy="1525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421A90-FD07-3FA7-EBAD-C5355DF6C2EC}"/>
              </a:ext>
            </a:extLst>
          </p:cNvPr>
          <p:cNvSpPr txBox="1"/>
          <p:nvPr/>
        </p:nvSpPr>
        <p:spPr>
          <a:xfrm>
            <a:off x="197351" y="652537"/>
            <a:ext cx="3784706" cy="27407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8203" tIns="39101" rIns="78203" bIns="391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アミューズ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Amuse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本日のスモーク料理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5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前菜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Appetizer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前菜</a:t>
            </a:r>
            <a:r>
              <a:rPr lang="en-US" altLang="ja-JP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9</a:t>
            </a:r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種盛り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スープ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Soup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空豆のクリームスープ　桜海老のチーズガレットを添えて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14041" indent="-114041"/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魚料理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Fish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金目鯛のヴァプール　ソースデルブ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14041" indent="-114041"/>
            <a:endParaRPr lang="en-US" altLang="ja-JP" sz="500" u="sng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肉料理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Meat</a:t>
            </a: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東京和牛のグリエ　赤ワインソース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デザート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Dessert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桜のムース～春の訪れ～</a:t>
            </a:r>
            <a:endParaRPr lang="en-US" altLang="ja-JP" sz="500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コーヒー又は紅茶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Coffee or Tea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63F41C-5663-9F5F-5AE4-24E77154E0C5}"/>
              </a:ext>
            </a:extLst>
          </p:cNvPr>
          <p:cNvSpPr txBox="1"/>
          <p:nvPr/>
        </p:nvSpPr>
        <p:spPr>
          <a:xfrm>
            <a:off x="197351" y="4117258"/>
            <a:ext cx="3602953" cy="31142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78203" tIns="39101" rIns="78203" bIns="391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アミューズ 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Amuse</a:t>
            </a: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本日のスモーク料理</a:t>
            </a:r>
          </a:p>
          <a:p>
            <a:endParaRPr lang="en-US" altLang="ja-JP" sz="500" u="sng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前菜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Appetizer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ホワイトアスパラガスと群馬県産生ハム“はもんみなかみ”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スープ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Soup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新玉ねぎのクリームスープ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5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魚料理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Fish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イトヨリのヴァプール　ソースデルブ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14041" indent="-114041"/>
            <a:r>
              <a:rPr lang="ja-JP" altLang="en-US" sz="5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肉料理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Meat</a:t>
            </a: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鴨胸肉のロースト　シェリービネガーと蜂蜜のソース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5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デザート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Dessert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026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桜のムース～春の訪れ～</a:t>
            </a:r>
            <a:endParaRPr lang="en-US" altLang="ja-JP" sz="1026" kern="100" dirty="0">
              <a:latin typeface="Meiryo UI" panose="020B0604030504040204" pitchFamily="50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ja-JP" altLang="ja-JP" sz="5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コーヒー又は紅茶</a:t>
            </a:r>
            <a:r>
              <a:rPr lang="en-US" altLang="ja-JP" sz="1026" u="sng" kern="100" dirty="0"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Coffee or Tea</a:t>
            </a:r>
            <a:endParaRPr lang="ja-JP" altLang="ja-JP" sz="1026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2E608B-2E1D-4E2D-B4D7-6D0DFD904181}"/>
              </a:ext>
            </a:extLst>
          </p:cNvPr>
          <p:cNvSpPr txBox="1"/>
          <p:nvPr/>
        </p:nvSpPr>
        <p:spPr>
          <a:xfrm>
            <a:off x="197351" y="3578648"/>
            <a:ext cx="28524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ランチコース</a:t>
            </a:r>
            <a:r>
              <a:rPr lang="en-US" altLang="ja-JP" sz="12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</a:t>
            </a:r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Lunch Course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￥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5,800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DEF49C-3A9E-9D11-846D-0DCD6779D009}"/>
              </a:ext>
            </a:extLst>
          </p:cNvPr>
          <p:cNvSpPr txBox="1"/>
          <p:nvPr/>
        </p:nvSpPr>
        <p:spPr>
          <a:xfrm>
            <a:off x="139477" y="182238"/>
            <a:ext cx="351812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シェフランチコース</a:t>
            </a:r>
            <a:r>
              <a:rPr lang="en-US" altLang="ja-JP" sz="12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 </a:t>
            </a:r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Chef’s  Lunch Course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￥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7,500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　　　　</a:t>
            </a:r>
            <a:r>
              <a:rPr lang="en-US" altLang="ja-JP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※</a:t>
            </a:r>
            <a:r>
              <a:rPr lang="ja-JP" altLang="en-US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前日正午までにお申し込みください</a:t>
            </a:r>
            <a:endParaRPr lang="en-US" altLang="ja-JP" sz="8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D1A213E-3461-9F65-B41B-88ABCECBADD4}"/>
              </a:ext>
            </a:extLst>
          </p:cNvPr>
          <p:cNvCxnSpPr>
            <a:cxnSpLocks/>
          </p:cNvCxnSpPr>
          <p:nvPr/>
        </p:nvCxnSpPr>
        <p:spPr>
          <a:xfrm>
            <a:off x="248508" y="4117258"/>
            <a:ext cx="3269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A820732-9937-0A8B-38A2-883F77D4033F}"/>
              </a:ext>
            </a:extLst>
          </p:cNvPr>
          <p:cNvCxnSpPr>
            <a:cxnSpLocks/>
          </p:cNvCxnSpPr>
          <p:nvPr/>
        </p:nvCxnSpPr>
        <p:spPr>
          <a:xfrm>
            <a:off x="248508" y="652537"/>
            <a:ext cx="3269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A59E0A-4F09-73CE-B814-2B269817D200}"/>
              </a:ext>
            </a:extLst>
          </p:cNvPr>
          <p:cNvSpPr txBox="1"/>
          <p:nvPr/>
        </p:nvSpPr>
        <p:spPr>
          <a:xfrm>
            <a:off x="4437792" y="1679159"/>
            <a:ext cx="34033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季節のデザートランチセット</a:t>
            </a:r>
            <a:endParaRPr lang="en-US" altLang="ja-JP" sz="12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 “いちごのパフェ”</a:t>
            </a:r>
            <a:endParaRPr lang="en-US" altLang="ja-JP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3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品　￥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4,500</a:t>
            </a:r>
            <a:r>
              <a:rPr lang="ja-JP" altLang="en-US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　　</a:t>
            </a:r>
            <a:r>
              <a:rPr lang="en-US" altLang="ja-JP" sz="1200" dirty="0"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r>
              <a:rPr lang="en-US" altLang="ja-JP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※3</a:t>
            </a:r>
            <a:r>
              <a:rPr lang="ja-JP" altLang="en-US" sz="800" dirty="0">
                <a:latin typeface="游明朝" panose="02020400000000000000" pitchFamily="18" charset="-128"/>
                <a:ea typeface="游明朝" panose="02020400000000000000" pitchFamily="18" charset="-128"/>
              </a:rPr>
              <a:t>日前までにお申し込みください</a:t>
            </a:r>
            <a:endParaRPr lang="en-US" altLang="ja-JP" sz="8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5A7265-EE3A-C908-8DC1-ED1C17C9CE75}"/>
              </a:ext>
            </a:extLst>
          </p:cNvPr>
          <p:cNvSpPr txBox="1"/>
          <p:nvPr/>
        </p:nvSpPr>
        <p:spPr>
          <a:xfrm>
            <a:off x="4437792" y="2477513"/>
            <a:ext cx="44577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～ブッフェコーナーにて～</a:t>
            </a:r>
            <a:endParaRPr lang="en-US" altLang="ja-JP" sz="1000" u="sng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旬野菜を楽しめるサラダバー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スープ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コーヒー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/</a:t>
            </a: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紅茶</a:t>
            </a:r>
          </a:p>
          <a:p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help yourself with Salad, Petit Soup, Coffee, Tea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メインディッシュ </a:t>
            </a:r>
            <a:r>
              <a:rPr lang="en-US" altLang="ja-JP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Main Dishes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下記より一つお選びください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en-US" altLang="ja-JP" sz="1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Please choose one from the following.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肉料理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Meat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牛ハラミのポワレ　レホールグレイビーソース</a:t>
            </a: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魚料理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Fish</a:t>
            </a:r>
          </a:p>
          <a:p>
            <a:pPr defTabSz="390997">
              <a:defRPr/>
            </a:pPr>
            <a:r>
              <a:rPr lang="ja-JP" altLang="en-US" sz="1000" dirty="0">
                <a:solidFill>
                  <a:prstClr val="black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　桜鯛のヴァプール　春のナージュ仕立て</a:t>
            </a:r>
            <a:endParaRPr lang="en-US" altLang="ja-JP" sz="10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defTabSz="390997">
              <a:defRPr/>
            </a:pPr>
            <a:endParaRPr lang="en-US" altLang="ja-JP" sz="5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パスタ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Pasta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牛蒡のクリームソーススパゲッティ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東京和牛のブレザオラを添えて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5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リゾット </a:t>
            </a:r>
            <a:r>
              <a:rPr lang="en-US" altLang="ja-JP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Risotto</a:t>
            </a: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　筍と桜海老のリゾット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1000" dirty="0"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  <a:p>
            <a:r>
              <a:rPr lang="ja-JP" altLang="en-US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パティシエ特製“いちごのパフェ”　</a:t>
            </a:r>
            <a:r>
              <a:rPr lang="en-US" altLang="ja-JP" sz="1000" u="sng" dirty="0">
                <a:latin typeface="游明朝" panose="02020400000000000000" pitchFamily="18" charset="-128"/>
                <a:ea typeface="游明朝" panose="02020400000000000000" pitchFamily="18" charset="-128"/>
              </a:rPr>
              <a:t>Dessert</a:t>
            </a:r>
            <a:endParaRPr lang="en-US" altLang="ja-JP" sz="1000" b="1" u="sng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あみちゃんファーム いちごのパフェ</a:t>
            </a:r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r>
              <a:rPr lang="ja-JP" altLang="en-US" sz="1000" dirty="0">
                <a:latin typeface="游明朝" panose="02020400000000000000" pitchFamily="18" charset="-128"/>
                <a:ea typeface="游明朝" panose="02020400000000000000" pitchFamily="18" charset="-128"/>
              </a:rPr>
              <a:t>～白ワインゼリー　チョコパウンド　ヨーグルトムース　バニラアイス～</a:t>
            </a:r>
          </a:p>
          <a:p>
            <a:endParaRPr lang="ja-JP" altLang="en-US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endParaRPr lang="en-US" altLang="ja-JP" sz="1000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C1DA0F1-0648-BA6B-1A52-D18522BBBFEC}"/>
              </a:ext>
            </a:extLst>
          </p:cNvPr>
          <p:cNvCxnSpPr>
            <a:cxnSpLocks/>
          </p:cNvCxnSpPr>
          <p:nvPr/>
        </p:nvCxnSpPr>
        <p:spPr>
          <a:xfrm>
            <a:off x="4504896" y="2377937"/>
            <a:ext cx="3269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286</TotalTime>
  <Words>980</Words>
  <Application>Microsoft Office PowerPoint</Application>
  <PresentationFormat>画面に合わせる (4:3)</PresentationFormat>
  <Paragraphs>275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Meiryo UI</vt:lpstr>
      <vt:lpstr>Microsoft JhengHei UI Light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料飲予約課 03</dc:creator>
  <cp:lastModifiedBy>料飲予約課 03</cp:lastModifiedBy>
  <cp:revision>9</cp:revision>
  <dcterms:created xsi:type="dcterms:W3CDTF">2024-02-02T05:48:51Z</dcterms:created>
  <dcterms:modified xsi:type="dcterms:W3CDTF">2024-03-03T08:52:44Z</dcterms:modified>
</cp:coreProperties>
</file>